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83" r:id="rId14"/>
    <p:sldId id="272" r:id="rId15"/>
    <p:sldId id="273" r:id="rId16"/>
  </p:sldIdLst>
  <p:sldSz cx="12192000" cy="6858000"/>
  <p:notesSz cx="6858000" cy="9144000"/>
  <p:embeddedFontLst>
    <p:embeddedFont>
      <p:font typeface="Gill Sans MT" panose="020B0502020104020203" pitchFamily="34" charset="0"/>
      <p:regular r:id="rId17"/>
      <p:bold r:id="rId18"/>
      <p:italic r:id="rId19"/>
      <p:boldItalic r:id="rId20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01FF5D-2A05-44D9-9857-AE3CC2D9A359}" v="1" dt="2021-03-21T18:47:25.3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30"/>
    <p:restoredTop sz="94526"/>
  </p:normalViewPr>
  <p:slideViewPr>
    <p:cSldViewPr snapToGrid="0" snapToObjects="1">
      <p:cViewPr varScale="1">
        <p:scale>
          <a:sx n="57" d="100"/>
          <a:sy n="57" d="100"/>
        </p:scale>
        <p:origin x="84" y="119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3/21/2021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3/21/2021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3/21/2021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3/21/2021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3/21/2021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3/21/2021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3/21/2021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3/21/2021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3/21/2021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3/21/2021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/>
              <a:pPr/>
              <a:t>3/21/2021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/>
              <a:pPr/>
              <a:t>3/21/2021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Chapter 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Individual for agi deductions</a:t>
            </a:r>
          </a:p>
        </p:txBody>
      </p:sp>
    </p:spTree>
    <p:extLst>
      <p:ext uri="{BB962C8B-B14F-4D97-AF65-F5344CB8AC3E}">
        <p14:creationId xmlns:p14="http://schemas.microsoft.com/office/powerpoint/2010/main" val="758275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Taxpayer has income and loss as follows:</a:t>
            </a:r>
          </a:p>
          <a:p>
            <a:pPr lvl="1"/>
            <a:r>
              <a:rPr lang="en-US" dirty="0"/>
              <a:t>Passive loss from K-1 – 450</a:t>
            </a:r>
          </a:p>
          <a:p>
            <a:pPr lvl="1"/>
            <a:r>
              <a:rPr lang="en-US" dirty="0"/>
              <a:t>Passive income from K-1 – 300</a:t>
            </a:r>
          </a:p>
          <a:p>
            <a:pPr lvl="1"/>
            <a:r>
              <a:rPr lang="en-US" dirty="0"/>
              <a:t>Active income from K-1 – 4,000</a:t>
            </a:r>
          </a:p>
          <a:p>
            <a:pPr lvl="1"/>
            <a:r>
              <a:rPr lang="en-US" dirty="0"/>
              <a:t>What net income amount is reported by taxpayer from these K-1s</a:t>
            </a:r>
          </a:p>
          <a:p>
            <a:pPr lvl="1"/>
            <a:r>
              <a:rPr lang="en-US" dirty="0"/>
              <a:t>4,000</a:t>
            </a:r>
          </a:p>
          <a:p>
            <a:pPr lvl="2"/>
            <a:r>
              <a:rPr lang="en-US" dirty="0"/>
              <a:t>The passive income of 300 is reduced to zero by the passive loss of 450. The active income of 4,000 can’t be reduced by the passive amount</a:t>
            </a:r>
          </a:p>
          <a:p>
            <a:pPr lvl="2"/>
            <a:r>
              <a:rPr lang="en-US" dirty="0"/>
              <a:t>Taxpayer has a carryforward to next year of 150</a:t>
            </a:r>
          </a:p>
        </p:txBody>
      </p:sp>
    </p:spTree>
    <p:extLst>
      <p:ext uri="{BB962C8B-B14F-4D97-AF65-F5344CB8AC3E}">
        <p14:creationId xmlns:p14="http://schemas.microsoft.com/office/powerpoint/2010/main" val="135899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Taxpayer has income as follows:</a:t>
            </a:r>
          </a:p>
          <a:p>
            <a:pPr lvl="1"/>
            <a:r>
              <a:rPr lang="en-US" dirty="0"/>
              <a:t>Active income from K-1 – 4,000</a:t>
            </a:r>
          </a:p>
          <a:p>
            <a:pPr lvl="1"/>
            <a:r>
              <a:rPr lang="en-US" dirty="0"/>
              <a:t>Active loss from K-1 – 2,500</a:t>
            </a:r>
          </a:p>
          <a:p>
            <a:pPr lvl="1"/>
            <a:r>
              <a:rPr lang="en-US" dirty="0"/>
              <a:t>Passive loss from K-1 – 4,000</a:t>
            </a:r>
          </a:p>
          <a:p>
            <a:pPr lvl="1"/>
            <a:r>
              <a:rPr lang="en-US" dirty="0"/>
              <a:t>What net income is reported by taxpayer based on these K-1s?</a:t>
            </a:r>
          </a:p>
          <a:p>
            <a:pPr lvl="1"/>
            <a:r>
              <a:rPr lang="en-US" dirty="0"/>
              <a:t>1,500 (4,000 active income – 2,500 active loss)</a:t>
            </a:r>
          </a:p>
          <a:p>
            <a:pPr lvl="1"/>
            <a:r>
              <a:rPr lang="en-US" dirty="0"/>
              <a:t>The 4,000 of passive can’t be used to reduce the active income and is carried forward to next year.</a:t>
            </a:r>
          </a:p>
        </p:txBody>
      </p:sp>
    </p:spTree>
    <p:extLst>
      <p:ext uri="{BB962C8B-B14F-4D97-AF65-F5344CB8AC3E}">
        <p14:creationId xmlns:p14="http://schemas.microsoft.com/office/powerpoint/2010/main" val="492051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Taxpayer has income as follows:</a:t>
            </a:r>
          </a:p>
          <a:p>
            <a:pPr lvl="1"/>
            <a:r>
              <a:rPr lang="en-US" dirty="0"/>
              <a:t>Passive income from K-1 of 450</a:t>
            </a:r>
          </a:p>
          <a:p>
            <a:pPr lvl="1"/>
            <a:r>
              <a:rPr lang="en-US" dirty="0"/>
              <a:t>Active loss from K-1 of 750</a:t>
            </a:r>
          </a:p>
          <a:p>
            <a:pPr lvl="1"/>
            <a:r>
              <a:rPr lang="en-US" dirty="0"/>
              <a:t>Passive loss carryforward from prior year of – 250</a:t>
            </a:r>
          </a:p>
          <a:p>
            <a:pPr lvl="1"/>
            <a:r>
              <a:rPr lang="en-US" dirty="0"/>
              <a:t>What net income does taxpayer report form these items?</a:t>
            </a:r>
          </a:p>
          <a:p>
            <a:pPr lvl="1"/>
            <a:r>
              <a:rPr lang="en-US" dirty="0"/>
              <a:t>550 loss (250 – 750)</a:t>
            </a:r>
          </a:p>
          <a:p>
            <a:pPr lvl="1"/>
            <a:r>
              <a:rPr lang="en-US" dirty="0"/>
              <a:t>The 450 of passive income is reduced to 200 by the loss carryforward</a:t>
            </a:r>
          </a:p>
          <a:p>
            <a:pPr lvl="1"/>
            <a:r>
              <a:rPr lang="en-US" dirty="0"/>
              <a:t>This income is then netted with the active loss</a:t>
            </a:r>
          </a:p>
        </p:txBody>
      </p:sp>
    </p:spTree>
    <p:extLst>
      <p:ext uri="{BB962C8B-B14F-4D97-AF65-F5344CB8AC3E}">
        <p14:creationId xmlns:p14="http://schemas.microsoft.com/office/powerpoint/2010/main" val="1743307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Rental Real Estate is Passive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2015732"/>
            <a:ext cx="10075013" cy="390855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Generally activity for rental real estate is going to be considered passive</a:t>
            </a:r>
          </a:p>
          <a:p>
            <a:r>
              <a:rPr lang="en-US" dirty="0"/>
              <a:t>A taxpayer can get around these rules if they or their spouse are considered Real Estate Professionals.</a:t>
            </a:r>
          </a:p>
          <a:p>
            <a:r>
              <a:rPr lang="en-US" dirty="0"/>
              <a:t>To qualify as a real estate professional taxpayer and/or spouse must:</a:t>
            </a:r>
          </a:p>
          <a:p>
            <a:pPr lvl="1"/>
            <a:r>
              <a:rPr lang="en-US" dirty="0"/>
              <a:t>Spend more than half their time providing services for rental real estate </a:t>
            </a:r>
            <a:r>
              <a:rPr lang="en-US" b="1" u="sng" dirty="0"/>
              <a:t>and</a:t>
            </a:r>
          </a:p>
          <a:p>
            <a:pPr lvl="1"/>
            <a:r>
              <a:rPr lang="en-US" dirty="0"/>
              <a:t>Spend 750 or more hours providing such services during the year</a:t>
            </a:r>
          </a:p>
          <a:p>
            <a:pPr lvl="1"/>
            <a:r>
              <a:rPr lang="en-US" dirty="0"/>
              <a:t>Activity of a taxpayer and spouse can be combined for purposes of this test</a:t>
            </a:r>
          </a:p>
          <a:p>
            <a:r>
              <a:rPr lang="en-US" dirty="0"/>
              <a:t>Rental of personal property is subject to different rules. We are only discussing rental of real property.</a:t>
            </a:r>
          </a:p>
          <a:p>
            <a:r>
              <a:rPr lang="en-US" dirty="0"/>
              <a:t>Dealers of real property are subject to different rules.</a:t>
            </a:r>
          </a:p>
        </p:txBody>
      </p:sp>
    </p:spTree>
    <p:extLst>
      <p:ext uri="{BB962C8B-B14F-4D97-AF65-F5344CB8AC3E}">
        <p14:creationId xmlns:p14="http://schemas.microsoft.com/office/powerpoint/2010/main" val="2659981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Indirect expenses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Individual Retirement Accounts (IRAs)</a:t>
            </a:r>
          </a:p>
          <a:p>
            <a:pPr lvl="1"/>
            <a:r>
              <a:rPr lang="en-US" dirty="0"/>
              <a:t>Two types – traditional and Roth</a:t>
            </a:r>
          </a:p>
          <a:p>
            <a:r>
              <a:rPr lang="en-US" dirty="0"/>
              <a:t>Traditional IRA</a:t>
            </a:r>
          </a:p>
          <a:p>
            <a:pPr lvl="1"/>
            <a:r>
              <a:rPr lang="en-US" dirty="0"/>
              <a:t>Maximum deduction 6,000 if under 50; 7,000 if younger than 70.5 and older than 50, no deduction after age 70.5</a:t>
            </a:r>
          </a:p>
          <a:p>
            <a:pPr lvl="1"/>
            <a:r>
              <a:rPr lang="en-US" dirty="0"/>
              <a:t>Maximums are per taxpayer (i.e. married taxpayer could get double)</a:t>
            </a:r>
          </a:p>
          <a:p>
            <a:pPr lvl="1"/>
            <a:r>
              <a:rPr lang="en-US" dirty="0"/>
              <a:t>If no employer sponsored retirement plan – deduction is limited to earned income</a:t>
            </a:r>
          </a:p>
          <a:p>
            <a:pPr lvl="1"/>
            <a:r>
              <a:rPr lang="en-US" dirty="0"/>
              <a:t>There are phase-outs once income gets too high (you don’t need to know the specific number)</a:t>
            </a:r>
          </a:p>
          <a:p>
            <a:r>
              <a:rPr lang="en-US" dirty="0"/>
              <a:t>Traditional IRA contributions are an allowable for AGI deduction</a:t>
            </a:r>
          </a:p>
          <a:p>
            <a:r>
              <a:rPr lang="en-US" dirty="0"/>
              <a:t>Roth IRS contributions are NOT an allowable for AGI deduction</a:t>
            </a:r>
          </a:p>
        </p:txBody>
      </p:sp>
    </p:spTree>
    <p:extLst>
      <p:ext uri="{BB962C8B-B14F-4D97-AF65-F5344CB8AC3E}">
        <p14:creationId xmlns:p14="http://schemas.microsoft.com/office/powerpoint/2010/main" val="8596760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Indirect expenses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Self Employed health insurance – self employed taxpayers are allowed a deduction for health insurance premiums paid on themselves</a:t>
            </a:r>
          </a:p>
          <a:p>
            <a:pPr lvl="1"/>
            <a:r>
              <a:rPr lang="en-US" dirty="0"/>
              <a:t>Deduction is limited to SE income</a:t>
            </a:r>
          </a:p>
          <a:p>
            <a:r>
              <a:rPr lang="en-US" dirty="0"/>
              <a:t>½ of Self Employment tax – self employed taxpayers who pay the self employment tax may take one half of the tax paid as a deduction for AGI</a:t>
            </a:r>
          </a:p>
        </p:txBody>
      </p:sp>
    </p:spTree>
    <p:extLst>
      <p:ext uri="{BB962C8B-B14F-4D97-AF65-F5344CB8AC3E}">
        <p14:creationId xmlns:p14="http://schemas.microsoft.com/office/powerpoint/2010/main" val="955616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general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three buckets these deductions fall into</a:t>
            </a:r>
          </a:p>
          <a:p>
            <a:pPr lvl="1"/>
            <a:r>
              <a:rPr lang="en-US" dirty="0"/>
              <a:t>Those that are directly related to a business</a:t>
            </a:r>
          </a:p>
          <a:p>
            <a:pPr lvl="1"/>
            <a:r>
              <a:rPr lang="en-US" dirty="0"/>
              <a:t>Those indirectly related to a business</a:t>
            </a:r>
          </a:p>
          <a:p>
            <a:pPr lvl="1"/>
            <a:r>
              <a:rPr lang="en-US" dirty="0"/>
              <a:t>Those created to subsidize certain activities from taxpayers</a:t>
            </a:r>
          </a:p>
          <a:p>
            <a:r>
              <a:rPr lang="en-US" dirty="0"/>
              <a:t>We also need to distinguish between a business and an investment</a:t>
            </a:r>
          </a:p>
          <a:p>
            <a:pPr lvl="1"/>
            <a:r>
              <a:rPr lang="en-US" dirty="0"/>
              <a:t>Both have a for profit motive</a:t>
            </a:r>
          </a:p>
          <a:p>
            <a:pPr lvl="1"/>
            <a:r>
              <a:rPr lang="en-US" dirty="0"/>
              <a:t>Business is active and ongoing participation</a:t>
            </a:r>
          </a:p>
          <a:p>
            <a:pPr lvl="1"/>
            <a:r>
              <a:rPr lang="en-US" dirty="0"/>
              <a:t>Investment doesn’t really require any work on your part</a:t>
            </a:r>
          </a:p>
        </p:txBody>
      </p:sp>
    </p:spTree>
    <p:extLst>
      <p:ext uri="{BB962C8B-B14F-4D97-AF65-F5344CB8AC3E}">
        <p14:creationId xmlns:p14="http://schemas.microsoft.com/office/powerpoint/2010/main" val="1168871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Schedule 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sole proprietor will report his or her activity on schedule C of Form 1040</a:t>
            </a:r>
          </a:p>
          <a:p>
            <a:r>
              <a:rPr lang="en-US" dirty="0"/>
              <a:t>The treatment and flow of numbers on schedule C is very similar to the treatment we saw when we learned about entity taxation</a:t>
            </a:r>
          </a:p>
          <a:p>
            <a:r>
              <a:rPr lang="en-US" dirty="0"/>
              <a:t>Important things to remember</a:t>
            </a:r>
          </a:p>
          <a:p>
            <a:pPr lvl="1"/>
            <a:r>
              <a:rPr lang="en-US" dirty="0"/>
              <a:t>M&amp;E is still limited to 50%</a:t>
            </a:r>
          </a:p>
          <a:p>
            <a:pPr lvl="1"/>
            <a:r>
              <a:rPr lang="en-US" dirty="0"/>
              <a:t>All the same rules apply for depreciation (section 179, bonus, etc.)</a:t>
            </a:r>
          </a:p>
          <a:p>
            <a:r>
              <a:rPr lang="en-US" dirty="0"/>
              <a:t>Generally, losses from a schedule C are fully deductible each year</a:t>
            </a:r>
          </a:p>
          <a:p>
            <a:r>
              <a:rPr lang="en-US" dirty="0"/>
              <a:t>Positive income is considered Self Employment income and gets additional tax</a:t>
            </a:r>
          </a:p>
        </p:txBody>
      </p:sp>
    </p:spTree>
    <p:extLst>
      <p:ext uri="{BB962C8B-B14F-4D97-AF65-F5344CB8AC3E}">
        <p14:creationId xmlns:p14="http://schemas.microsoft.com/office/powerpoint/2010/main" val="1971659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Schedule 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Rents and royalties are reported on schedule E of the 1040</a:t>
            </a:r>
          </a:p>
          <a:p>
            <a:r>
              <a:rPr lang="en-US" dirty="0"/>
              <a:t>Generally, these things are considered to be investments – as such they might have limitations on losses associated</a:t>
            </a:r>
          </a:p>
          <a:p>
            <a:r>
              <a:rPr lang="en-US" dirty="0"/>
              <a:t>3 hurdles we have to get past in order to deduct a loss when it is incurred</a:t>
            </a:r>
          </a:p>
          <a:p>
            <a:pPr lvl="1"/>
            <a:r>
              <a:rPr lang="en-US" dirty="0"/>
              <a:t>Basis</a:t>
            </a:r>
          </a:p>
          <a:p>
            <a:pPr lvl="1"/>
            <a:r>
              <a:rPr lang="en-US" dirty="0"/>
              <a:t>At Risk</a:t>
            </a:r>
          </a:p>
          <a:p>
            <a:pPr lvl="1"/>
            <a:r>
              <a:rPr lang="en-US" dirty="0"/>
              <a:t>Passive v. Active</a:t>
            </a:r>
          </a:p>
        </p:txBody>
      </p:sp>
    </p:spTree>
    <p:extLst>
      <p:ext uri="{BB962C8B-B14F-4D97-AF65-F5344CB8AC3E}">
        <p14:creationId xmlns:p14="http://schemas.microsoft.com/office/powerpoint/2010/main" val="948278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Schedule 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Basis – if there is no basis, the taxpayer cannot take a loss</a:t>
            </a:r>
          </a:p>
          <a:p>
            <a:pPr lvl="1"/>
            <a:r>
              <a:rPr lang="en-US" dirty="0"/>
              <a:t>Basis in an activity is generally calculated as follows:</a:t>
            </a:r>
          </a:p>
          <a:p>
            <a:pPr lvl="1"/>
            <a:r>
              <a:rPr lang="en-US" dirty="0"/>
              <a:t>Contributions during the year + income – distributions – loss = ending basis</a:t>
            </a:r>
          </a:p>
          <a:p>
            <a:pPr lvl="1"/>
            <a:r>
              <a:rPr lang="en-US" dirty="0"/>
              <a:t>In certain S Corporations and partnerships, debt can create basis</a:t>
            </a:r>
          </a:p>
          <a:p>
            <a:r>
              <a:rPr lang="en-US" dirty="0"/>
              <a:t>At Risk</a:t>
            </a:r>
          </a:p>
          <a:p>
            <a:pPr lvl="1"/>
            <a:r>
              <a:rPr lang="en-US" dirty="0"/>
              <a:t>Very similar to basis; often these amounts are probably the same</a:t>
            </a:r>
          </a:p>
          <a:p>
            <a:pPr lvl="1"/>
            <a:r>
              <a:rPr lang="en-US" dirty="0"/>
              <a:t>Difference is that At Risk looks at the amount of cash the taxpayer is on the line for </a:t>
            </a:r>
          </a:p>
          <a:p>
            <a:pPr lvl="1"/>
            <a:r>
              <a:rPr lang="en-US" dirty="0"/>
              <a:t>This is why debt can increase basis to take losses</a:t>
            </a:r>
          </a:p>
        </p:txBody>
      </p:sp>
    </p:spTree>
    <p:extLst>
      <p:ext uri="{BB962C8B-B14F-4D97-AF65-F5344CB8AC3E}">
        <p14:creationId xmlns:p14="http://schemas.microsoft.com/office/powerpoint/2010/main" val="2034454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Schedule 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Active v. Passive</a:t>
            </a:r>
          </a:p>
          <a:p>
            <a:pPr lvl="1"/>
            <a:r>
              <a:rPr lang="en-US" dirty="0"/>
              <a:t>Any taxpayer is either active or passive in an activity</a:t>
            </a:r>
          </a:p>
          <a:p>
            <a:pPr lvl="1"/>
            <a:r>
              <a:rPr lang="en-US" dirty="0"/>
              <a:t>Some get default treatment – if you are running a business you get active treatment</a:t>
            </a:r>
          </a:p>
          <a:p>
            <a:pPr lvl="1"/>
            <a:r>
              <a:rPr lang="en-US" dirty="0"/>
              <a:t>Generally most limited partners are considered passive</a:t>
            </a:r>
          </a:p>
          <a:p>
            <a:pPr lvl="1"/>
            <a:r>
              <a:rPr lang="en-US" dirty="0"/>
              <a:t>7 part test to determine active v. passive in an activity (you don’t need to know all seven steps – just know it</a:t>
            </a:r>
            <a:r>
              <a:rPr lang="fr-FR" dirty="0"/>
              <a:t>’</a:t>
            </a:r>
            <a:r>
              <a:rPr lang="en-US" dirty="0"/>
              <a:t>s a thing)</a:t>
            </a:r>
          </a:p>
          <a:p>
            <a:pPr lvl="1"/>
            <a:r>
              <a:rPr lang="en-US" dirty="0"/>
              <a:t>If you are active you can generally take the loss immediately (assuming you have basis)</a:t>
            </a:r>
          </a:p>
          <a:p>
            <a:pPr lvl="1"/>
            <a:r>
              <a:rPr lang="en-US" dirty="0"/>
              <a:t>If you are passive you might not get to deduct the loss</a:t>
            </a:r>
          </a:p>
        </p:txBody>
      </p:sp>
    </p:spTree>
    <p:extLst>
      <p:ext uri="{BB962C8B-B14F-4D97-AF65-F5344CB8AC3E}">
        <p14:creationId xmlns:p14="http://schemas.microsoft.com/office/powerpoint/2010/main" val="1949768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Taxpayer is a 35% partner in ABC, LLC. Taxpayer had beginning basis in her investment of $1,000. During the tax year, ABC, LLC had a taxable loss of $750. Taxpayer contributed $500 during the year and received a $250 distribution on December 31. ABC, LLC has debt on its books of $3,500.</a:t>
            </a:r>
          </a:p>
          <a:p>
            <a:pPr lvl="1"/>
            <a:r>
              <a:rPr lang="en-US" dirty="0"/>
              <a:t>Can taxpayer deduct the loss attributable to ABC, LLC?</a:t>
            </a:r>
          </a:p>
          <a:p>
            <a:pPr lvl="1"/>
            <a:r>
              <a:rPr lang="en-US" dirty="0"/>
              <a:t>Step one – calculate ending basis</a:t>
            </a:r>
          </a:p>
          <a:p>
            <a:pPr lvl="1"/>
            <a:r>
              <a:rPr lang="en-US" dirty="0"/>
              <a:t>1,000 + 500 – 263 (750 * 35% rounded) – 250 = 987 ending basis</a:t>
            </a:r>
          </a:p>
          <a:p>
            <a:pPr lvl="1"/>
            <a:r>
              <a:rPr lang="en-US" dirty="0"/>
              <a:t>So, based on this, taxpayer could deduct the loss, but we’re not done…</a:t>
            </a:r>
          </a:p>
        </p:txBody>
      </p:sp>
    </p:spTree>
    <p:extLst>
      <p:ext uri="{BB962C8B-B14F-4D97-AF65-F5344CB8AC3E}">
        <p14:creationId xmlns:p14="http://schemas.microsoft.com/office/powerpoint/2010/main" val="1742523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Step two – calculate At Risk amount</a:t>
            </a:r>
          </a:p>
          <a:p>
            <a:r>
              <a:rPr lang="en-US" dirty="0"/>
              <a:t> 987 of ending basis + 1,225 (3,500 * 35%) = 2,212 at risk amount</a:t>
            </a:r>
          </a:p>
          <a:p>
            <a:r>
              <a:rPr lang="en-US" dirty="0"/>
              <a:t>This assumes that, if ABC, LLC were to liquidate taxpayer would be on the hook for her total basis plus the loan allocation</a:t>
            </a:r>
          </a:p>
          <a:p>
            <a:r>
              <a:rPr lang="en-US" dirty="0"/>
              <a:t>So we are good here too, but….</a:t>
            </a:r>
          </a:p>
          <a:p>
            <a:r>
              <a:rPr lang="en-US" dirty="0"/>
              <a:t>Step Three – look at character of participation</a:t>
            </a:r>
          </a:p>
          <a:p>
            <a:r>
              <a:rPr lang="en-US" dirty="0"/>
              <a:t>Since this is an LLC it is a bit hard to tell just from these basic facts. </a:t>
            </a:r>
          </a:p>
          <a:p>
            <a:r>
              <a:rPr lang="en-US" dirty="0"/>
              <a:t>If we assume taxpayer is active the loss is deductible</a:t>
            </a:r>
          </a:p>
          <a:p>
            <a:r>
              <a:rPr lang="en-US" dirty="0"/>
              <a:t>If we assume taxpayer is passive the loss might not be deductible</a:t>
            </a:r>
          </a:p>
        </p:txBody>
      </p:sp>
    </p:spTree>
    <p:extLst>
      <p:ext uri="{BB962C8B-B14F-4D97-AF65-F5344CB8AC3E}">
        <p14:creationId xmlns:p14="http://schemas.microsoft.com/office/powerpoint/2010/main" val="1460566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Schedule 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there is passive loss, this loss can only be used to offset passive income</a:t>
            </a:r>
          </a:p>
          <a:p>
            <a:pPr lvl="1"/>
            <a:r>
              <a:rPr lang="en-US" dirty="0"/>
              <a:t>In our previous example, if there was at least 263 of passive income on schedule E, the loss would be deductible </a:t>
            </a:r>
          </a:p>
          <a:p>
            <a:r>
              <a:rPr lang="en-US" dirty="0"/>
              <a:t>Any passive loss that is not deducted in the current year is carried forward to a later year and can help reduce passive income</a:t>
            </a:r>
          </a:p>
        </p:txBody>
      </p:sp>
    </p:spTree>
    <p:extLst>
      <p:ext uri="{BB962C8B-B14F-4D97-AF65-F5344CB8AC3E}">
        <p14:creationId xmlns:p14="http://schemas.microsoft.com/office/powerpoint/2010/main" val="36022425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5313</TotalTime>
  <Words>1182</Words>
  <Application>Microsoft Office PowerPoint</Application>
  <PresentationFormat>Widescreen</PresentationFormat>
  <Paragraphs>111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Gill Sans MT</vt:lpstr>
      <vt:lpstr>Gallery</vt:lpstr>
      <vt:lpstr>Chapter 6</vt:lpstr>
      <vt:lpstr>IN general</vt:lpstr>
      <vt:lpstr>Schedule C</vt:lpstr>
      <vt:lpstr>Schedule E</vt:lpstr>
      <vt:lpstr>Schedule E</vt:lpstr>
      <vt:lpstr>Schedule E</vt:lpstr>
      <vt:lpstr>Example</vt:lpstr>
      <vt:lpstr>Example</vt:lpstr>
      <vt:lpstr>Schedule E</vt:lpstr>
      <vt:lpstr>Example</vt:lpstr>
      <vt:lpstr>Example</vt:lpstr>
      <vt:lpstr>Example</vt:lpstr>
      <vt:lpstr>Rental Real Estate is Passive</vt:lpstr>
      <vt:lpstr>Indirect expenses</vt:lpstr>
      <vt:lpstr>Indirect expenses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</dc:title>
  <dc:creator>Brandon Howard</dc:creator>
  <cp:lastModifiedBy>Brandon Howard</cp:lastModifiedBy>
  <cp:revision>19</cp:revision>
  <dcterms:created xsi:type="dcterms:W3CDTF">2017-03-29T22:23:49Z</dcterms:created>
  <dcterms:modified xsi:type="dcterms:W3CDTF">2021-03-21T18:53:14Z</dcterms:modified>
</cp:coreProperties>
</file>